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492240"/>
            <a:ext cx="11201400" cy="0"/>
          </a:xfrm>
          <a:prstGeom prst="line">
            <a:avLst/>
          </a:prstGeom>
          <a:noFill/>
          <a:ln w="6350">
            <a:solidFill>
              <a:srgbClr val="D7DE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6565392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74809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AI Delivery · 검토용</a:t>
            </a:r>
            <a:endParaRPr lang="en-US" sz="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46920" y="73152"/>
            <a:ext cx="2103120" cy="2103120"/>
          </a:xfrm>
          <a:prstGeom prst="arc">
            <a:avLst/>
          </a:prstGeom>
          <a:solidFill>
            <a:srgbClr val="E8F0FB"/>
          </a:solidFill>
          <a:ln w="12700">
            <a:solidFill>
              <a:srgbClr val="E8F0F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" y="4754880"/>
            <a:ext cx="1828800" cy="1828800"/>
          </a:xfrm>
          <a:prstGeom prst="arc">
            <a:avLst/>
          </a:prstGeom>
          <a:solidFill>
            <a:srgbClr val="EEF7F5"/>
          </a:solidFill>
          <a:ln w="12700">
            <a:solidFill>
              <a:srgbClr val="EEF7F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94360"/>
            <a:ext cx="1417320" cy="310896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검토용 기획안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40080" y="12344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B1F3A"/>
                </a:solidFill>
              </a:rPr>
              <a:t>PLAI AI 배달 시스템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58368" y="196596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</a:rPr>
              <a:t>입점 상점 + 비입점 상점 + 누구나 배달 + PLAI Navi + AI 대신구매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97280" y="2743200"/>
            <a:ext cx="9966960" cy="1417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“우리 동네에 있는 곳이면</a:t>
            </a:r>
            <a:endParaRPr lang="en-US" sz="2500" dirty="0"/>
          </a:p>
          <a:p>
            <a:pPr algn="ctr"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찾아서 사오고 배달한다.”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4206240" y="4892040"/>
            <a:ext cx="3749040" cy="56692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컨셉: AI 사와줘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왜 다르게 가야 하나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후발 배달앱이 아니라, AI 지역 실행망으로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85800" y="1234440"/>
            <a:ext cx="107899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기존 배달 플랫폼을 그대로 따라가면 가격·가맹점·기사 확보 경쟁에서 불리하다. PLAI는 이미 우리동네몰, 포인트/보상, 전용 네비, 캐릭터/지역 서비스가 있으므로 “동네 이동망 자체”를 배달망으로 바꾸는 전략이 맞다.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" y="2331720"/>
            <a:ext cx="2103120" cy="502920"/>
          </a:xfrm>
          <a:prstGeom prst="rect">
            <a:avLst/>
          </a:prstGeom>
          <a:solidFill>
            <a:srgbClr val="FFF1F2"/>
          </a:solidFill>
          <a:ln w="12700">
            <a:solidFill>
              <a:srgbClr val="FFF1F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11D4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기존 앱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3063240"/>
            <a:ext cx="19202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입점매장 주문 중심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337560" y="2331720"/>
            <a:ext cx="2103120" cy="50292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방향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429000" y="3063240"/>
            <a:ext cx="19202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입점+비입점 모두 검색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897880" y="2331720"/>
            <a:ext cx="2103120" cy="50292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차별화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89320" y="3063240"/>
            <a:ext cx="19202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말로 주문하고 AI가 실행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58200" y="2331720"/>
            <a:ext cx="2103120" cy="502920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확장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49640" y="3063240"/>
            <a:ext cx="19202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의정부부터 촘촘하게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834640" y="2596896"/>
            <a:ext cx="32004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5394960" y="2596896"/>
            <a:ext cx="32004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7955280" y="2596896"/>
            <a:ext cx="32004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1143000" y="4663440"/>
            <a:ext cx="1920240" cy="41148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차별화 문장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337560" y="4160520"/>
            <a:ext cx="740664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“우리 앱에 입점한 곳”이 아니라</a:t>
            </a:r>
            <a:endParaRPr lang="en-US" sz="2500" dirty="0"/>
          </a:p>
          <a:p>
            <a:pPr algn="ctr"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“우리 동네에 있는 곳”을 배달한다.</a:t>
            </a:r>
            <a:endParaRPr lang="en-US" sz="2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서비스 정의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AI Delivery = 배달 + 심부름 + AI 구매대행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822960" y="1554480"/>
            <a:ext cx="3200400" cy="123444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입점형 배달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Mall 매장 주문·접수·배달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480560" y="1554480"/>
            <a:ext cx="3200400" cy="123444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대신구매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동네상점 검색·방문구매·배달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138160" y="1554480"/>
            <a:ext cx="3200400" cy="1234440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누구나 배달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전문기사·상점직접·일반회원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069080" y="2167128"/>
            <a:ext cx="27432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7726680" y="2167128"/>
            <a:ext cx="27432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960120" y="3474720"/>
            <a:ext cx="103327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고객은 “상점명 + 상품 + 수량”을 말하거나 입력한다. AI는 상점 존재 여부, 입점 여부, 예상금액, 배달 가능자, 경로, 도착예정시간을 자동으로 계산한다.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463040" y="4709160"/>
            <a:ext cx="146304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 주문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920240" y="5230368"/>
            <a:ext cx="850392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“○○시장 김밥집에서 김밥 3줄하고 떡볶이 사와.”</a:t>
            </a:r>
            <a:endParaRPr lang="en-US" sz="2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고객 경험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검색이 아니라 “말하면 실행되는” 주문 흐름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2148840"/>
            <a:ext cx="1417320" cy="123444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말/텍스트 입력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057400" y="278892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6" name="Text 4"/>
          <p:cNvSpPr/>
          <p:nvPr/>
        </p:nvSpPr>
        <p:spPr>
          <a:xfrm>
            <a:off x="2148840" y="2148840"/>
            <a:ext cx="1417320" cy="123444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상점 확인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703320" y="278892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3794760" y="2148840"/>
            <a:ext cx="1417320" cy="123444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예상금액·시간 안내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349240" y="278892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5440680" y="2148840"/>
            <a:ext cx="1417320" cy="123444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승인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995160" y="278892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7086600" y="2148840"/>
            <a:ext cx="1417320" cy="123444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배달자 배정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641080" y="278892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8732520" y="2148840"/>
            <a:ext cx="1417320" cy="123444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구매·픽업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0287000" y="278892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10378440" y="2148840"/>
            <a:ext cx="1417320" cy="123444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Navi 배달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822960" y="4160520"/>
            <a:ext cx="106070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화면은 복잡한 카테고리보다 “무엇을 가져다드릴까요?” 입력창 중심으로 설계한다. 입점매장은 즉시 주문, 비입점매장은 AI 대신구매로 이어진다.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400" y="5257800"/>
            <a:ext cx="1554480" cy="32004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첫 화면 문구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2743200" y="4983480"/>
            <a:ext cx="36576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가져다드릴까요?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720840" y="4983480"/>
            <a:ext cx="2011680" cy="6858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사와줘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비입점 전략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입점하지 않은 상점도 “AI 대신구매 가능”으로 검색 노출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88136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상점은 PLAI 상품처럼 판매하지 않고, 공개 상점정보 기반의 “대신구매 요청”으로 명확히 구분한다. 가격·재고 변동 가능성을 안내하고 고객 승인 후 진행한다.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31520" y="2240280"/>
            <a:ext cx="1737360" cy="82296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상점 선택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468880" y="2651760"/>
            <a:ext cx="32004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7" name="Text 5"/>
          <p:cNvSpPr/>
          <p:nvPr/>
        </p:nvSpPr>
        <p:spPr>
          <a:xfrm>
            <a:off x="2880360" y="2240280"/>
            <a:ext cx="1737360" cy="82296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예상금액/한도 승인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617720" y="2651760"/>
            <a:ext cx="32004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5029200" y="2240280"/>
            <a:ext cx="1737360" cy="822960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구매자 방문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766560" y="2651760"/>
            <a:ext cx="32004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7178040" y="2240280"/>
            <a:ext cx="1737360" cy="82296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영수증 촬영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915400" y="2651760"/>
            <a:ext cx="32004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9326880" y="2240280"/>
            <a:ext cx="1737360" cy="822960"/>
          </a:xfrm>
          <a:prstGeom prst="rect">
            <a:avLst/>
          </a:prstGeom>
          <a:solidFill>
            <a:srgbClr val="ECFDF3"/>
          </a:solidFill>
          <a:ln w="12700">
            <a:solidFill>
              <a:srgbClr val="ECFD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실제금액 정산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2960" y="4160520"/>
            <a:ext cx="205740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결과 표기 예시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60120" y="4800600"/>
            <a:ext cx="3017520" cy="82296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○○치킨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입점 · 바로주문 · 약 23분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43400" y="4800600"/>
            <a:ext cx="3017520" cy="82296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△△통닭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· AI 대신구매 · 약 35분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26680" y="4800600"/>
            <a:ext cx="3017520" cy="822960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□□시장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· 심부름배달 가능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배달자 구조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모집 기사, 상점 직접배달, 일반회원 참여를 하나로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2011680" cy="566928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전문 라이더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68680" y="2377440"/>
            <a:ext cx="18288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전업/부업 기사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빠른 콜 처리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3246120" y="1600200"/>
            <a:ext cx="2011680" cy="566928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상점 직접배달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337560" y="2377440"/>
            <a:ext cx="18288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사장님/직원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자율 운영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715000" y="1600200"/>
            <a:ext cx="2011680" cy="566928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일반회원 경로배달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806440" y="2377440"/>
            <a:ext cx="18288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가는 길에 배달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이동망 활용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183880" y="1600200"/>
            <a:ext cx="2011680" cy="566928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Shopper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75320" y="2377440"/>
            <a:ext cx="18288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구매대행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영수증 정산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14400" y="3886200"/>
            <a:ext cx="103327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누구나 가능하지만, 본인인증·이동수단·정산계좌·신뢰점수에 따라 수행 가능한 주문 범위를 단계적으로 넓힌다.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920240" y="4892040"/>
            <a:ext cx="1143000" cy="96012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Lv.1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1km 근거리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794760" y="4892040"/>
            <a:ext cx="1143000" cy="96012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Lv.2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음식/묶음 2건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669280" y="4892040"/>
            <a:ext cx="1143000" cy="960120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Lv.3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고가/대신구매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543800" y="4892040"/>
            <a:ext cx="1143000" cy="960120"/>
          </a:xfrm>
          <a:prstGeom prst="rect">
            <a:avLst/>
          </a:prstGeom>
          <a:solidFill>
            <a:srgbClr val="ECFDF3"/>
          </a:solidFill>
          <a:ln w="12700">
            <a:solidFill>
              <a:srgbClr val="ECFDF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A3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Trust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6A3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신뢰점수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AI 배차 엔진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가까운 사람이 아니라 “가장 적합한 사람”에게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0" y="2377440"/>
            <a:ext cx="3017520" cy="9144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Delivery Brain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914400" y="1234440"/>
            <a:ext cx="1874520" cy="566928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조리/준비시간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914400" y="3474720"/>
            <a:ext cx="1874520" cy="566928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기사 위치·방향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3931920" y="1234440"/>
            <a:ext cx="1874520" cy="566928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교통·날씨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909560" y="1234440"/>
            <a:ext cx="1874520" cy="566928"/>
          </a:xfrm>
          <a:prstGeom prst="rect">
            <a:avLst/>
          </a:prstGeom>
          <a:solidFill>
            <a:srgbClr val="FFF1F2"/>
          </a:solidFill>
          <a:ln w="12700">
            <a:solidFill>
              <a:srgbClr val="FFF1F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11D4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주문 품목 특성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909560" y="3474720"/>
            <a:ext cx="1874520" cy="566928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신뢰점수·수락률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3931920" y="4800600"/>
            <a:ext cx="1874520" cy="566928"/>
          </a:xfrm>
          <a:prstGeom prst="rect">
            <a:avLst/>
          </a:prstGeom>
          <a:solidFill>
            <a:srgbClr val="ECFDF3"/>
          </a:solidFill>
          <a:ln w="12700">
            <a:solidFill>
              <a:srgbClr val="ECFD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6A3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묶음 가능성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2834640" y="5806440"/>
            <a:ext cx="6583680" cy="438912"/>
          </a:xfrm>
          <a:prstGeom prst="rect">
            <a:avLst/>
          </a:prstGeom>
          <a:solidFill>
            <a:srgbClr val="EEF2F7"/>
          </a:solidFill>
          <a:ln w="12700">
            <a:solidFill>
              <a:srgbClr val="EEF2F7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출력: 최적 배달자 + 예상도착 + 배달비 + 경로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PLAI Navi 연동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 품질은 “마지막 300m”에서 갈린다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1234440" cy="877824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매장까지 안내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2240280" y="2267712"/>
            <a:ext cx="96012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6" name="Text 4"/>
          <p:cNvSpPr/>
          <p:nvPr/>
        </p:nvSpPr>
        <p:spPr>
          <a:xfrm>
            <a:off x="3337560" y="1828800"/>
            <a:ext cx="1234440" cy="877824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픽업 위치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572000" y="2267712"/>
            <a:ext cx="96012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5669280" y="1828800"/>
            <a:ext cx="1234440" cy="877824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아파트 진입구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903720" y="2267712"/>
            <a:ext cx="96012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8001000" y="1828800"/>
            <a:ext cx="1234440" cy="877824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동/호수 접근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9235440" y="2267712"/>
            <a:ext cx="96012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10332720" y="1828800"/>
            <a:ext cx="1234440" cy="877824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배달완료 기록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68680" y="3474720"/>
            <a:ext cx="1051560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Navi는 단순 길안내가 아니라 배달 전용 데이터 저장소가 된다. 출입구, 주차 위치, 픽업 위치, 공동현관 메모, 빠른 동선이 쌓일수록 대형 플랫폼과 다른 지역 데이터 경쟁력이 생긴다.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43000" y="4937760"/>
            <a:ext cx="182880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 메모 예시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337560" y="4846320"/>
            <a:ext cx="38404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“101동은 정문보다 후문 진입이 빠름”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360920" y="4846320"/>
            <a:ext cx="320040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“B3 출입구에서 엘리베이터 접근”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고객 선택형 배달비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빠른배달만이 아니라, AI가 가격과 시간을 선택지로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2240280" cy="530352"/>
          </a:xfrm>
          <a:prstGeom prst="rect">
            <a:avLst/>
          </a:prstGeom>
          <a:solidFill>
            <a:srgbClr val="FFF1F2"/>
          </a:solidFill>
          <a:ln w="12700">
            <a:solidFill>
              <a:srgbClr val="FFF1F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11D4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빠른배달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331720"/>
            <a:ext cx="22402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20분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3,500원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566160" y="1600200"/>
            <a:ext cx="2240280" cy="53035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일반배달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566160" y="2331720"/>
            <a:ext cx="22402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30분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2,500원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355080" y="1600200"/>
            <a:ext cx="2240280" cy="530352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묶음배달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355080" y="2331720"/>
            <a:ext cx="22402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40분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1,000원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0" y="1600200"/>
            <a:ext cx="2240280" cy="530352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가는길 배달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0" y="2331720"/>
            <a:ext cx="22402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45분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포인트 할인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68680" y="4023360"/>
            <a:ext cx="1042416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AI는 거리·교통·날씨·기사 수·주문량·묶음 가능성을 계산한다. 고객에게는 비싸지는 요금제가 아니라 “조금 늦게 받아도 싸게 받는 선택지”를 제공한다.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5166360"/>
            <a:ext cx="160020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 포인트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017520" y="4919472"/>
            <a:ext cx="6217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배달비를 낮추는 AI가 되어야 한다.</a:t>
            </a:r>
            <a:endParaRPr lang="en-US" sz="2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대표 사용 시나리오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음식 배달을 넘어 “우리동네 AI 심부름망”으로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2057400" cy="566928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음식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2359152"/>
            <a:ext cx="18745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김밥 3줄 + 떡볶이 사와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246120" y="1554480"/>
            <a:ext cx="2057400" cy="566928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동네마트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337560" y="2359152"/>
            <a:ext cx="18745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계란·우유·휴지 한 번에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760720" y="1554480"/>
            <a:ext cx="2057400" cy="566928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꽃집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852160" y="2359152"/>
            <a:ext cx="18745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3만원 꽃다발 보내줘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75320" y="1554480"/>
            <a:ext cx="2057400" cy="566928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문구/생활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66760" y="2359152"/>
            <a:ext cx="18745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A4용지·볼트·생수 구매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51560" y="4160520"/>
            <a:ext cx="192024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장보기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246120" y="4096512"/>
            <a:ext cx="722376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상점의 품목을 하나의 요청으로 묶고, AI가 최적 상점 조합과 구매 순서를 계산한다. 나중에는 시장·마트·편의점·상가를 하나의 생활 배송망으로 연결할 수 있다.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비입점 메뉴 처리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메뉴가 없어도 “대화형 옵션 주문”으로 완성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85800" y="1078992"/>
            <a:ext cx="107899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상점은 메뉴 데이터가 없거나 가격이 바뀔 수 있다. 그래서 PLAI는 주문을 바로 확정하지 않고, AI가 필요한 선택값만 질문해서 주문 슬롯을 채운 뒤 고객 승인으로 진행한다.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822960" y="2057400"/>
            <a:ext cx="118872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240280" y="1901952"/>
            <a:ext cx="48006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“서브웨이에서 에그마요 샌드위치 사다줘.”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60920" y="2057400"/>
            <a:ext cx="1325880" cy="41148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질문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915400" y="1901952"/>
            <a:ext cx="2423160" cy="68580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15cm/30cm · 빵 · 치즈 · 야채 · 소스 · 세트 여부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77240" y="3337560"/>
            <a:ext cx="1097280" cy="43891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상품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011680" y="3337560"/>
            <a:ext cx="21488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에그마요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26280" y="3337560"/>
            <a:ext cx="1097280" cy="43891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크기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760720" y="3337560"/>
            <a:ext cx="21488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15cm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275320" y="3337560"/>
            <a:ext cx="1097280" cy="43891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빵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9509760" y="3337560"/>
            <a:ext cx="21488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4206240"/>
            <a:ext cx="1097280" cy="43891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치즈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2011680" y="4206240"/>
            <a:ext cx="21488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미선택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26280" y="4206240"/>
            <a:ext cx="1097280" cy="43891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야채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760720" y="4206240"/>
            <a:ext cx="21488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피클 제외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275320" y="4206240"/>
            <a:ext cx="1097280" cy="43891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9509760" y="4206240"/>
            <a:ext cx="21488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랜치+스위트어니언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60120" y="5577840"/>
            <a:ext cx="1051560" cy="38404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원칙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240280" y="5577840"/>
            <a:ext cx="86868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모든 옵션을 몰라도 된다. 모르는 값은 질문하고, 매장 재고가 다르면 대체 옵션을 미리 받아서 구매 실패를 줄인다.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메뉴 데이터 축적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사오면, 다음 주문은 더 쉬워진다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85800" y="1097280"/>
            <a:ext cx="10835640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Shopper가 현장에서 메뉴판·영수증·옵션을 확인하면, PLAI는 비입점 상점의 메뉴 DB를 점진적으로 구축한다. 단, 고객에게는 최근 확인일과 가격 변동 가능성을 명확히 표시한다.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914400" y="2103120"/>
            <a:ext cx="1508760" cy="80467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메뉴판 촬영</a:t>
            </a:r>
            <a:endParaRPr lang="en-US" sz="1280" dirty="0"/>
          </a:p>
        </p:txBody>
      </p:sp>
      <p:sp>
        <p:nvSpPr>
          <p:cNvPr id="6" name="Shape 4"/>
          <p:cNvSpPr/>
          <p:nvPr/>
        </p:nvSpPr>
        <p:spPr>
          <a:xfrm>
            <a:off x="2423160" y="2514600"/>
            <a:ext cx="3657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7" name="Text 5"/>
          <p:cNvSpPr/>
          <p:nvPr/>
        </p:nvSpPr>
        <p:spPr>
          <a:xfrm>
            <a:off x="2926080" y="2103120"/>
            <a:ext cx="1508760" cy="804672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메뉴 인식</a:t>
            </a:r>
            <a:endParaRPr lang="en-US" sz="1280" dirty="0"/>
          </a:p>
        </p:txBody>
      </p:sp>
      <p:sp>
        <p:nvSpPr>
          <p:cNvPr id="8" name="Shape 6"/>
          <p:cNvSpPr/>
          <p:nvPr/>
        </p:nvSpPr>
        <p:spPr>
          <a:xfrm>
            <a:off x="4434840" y="2514600"/>
            <a:ext cx="3657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4937760" y="2103120"/>
            <a:ext cx="1508760" cy="804672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선택</a:t>
            </a:r>
            <a:endParaRPr lang="en-US" sz="1280" dirty="0"/>
          </a:p>
        </p:txBody>
      </p:sp>
      <p:sp>
        <p:nvSpPr>
          <p:cNvPr id="10" name="Shape 8"/>
          <p:cNvSpPr/>
          <p:nvPr/>
        </p:nvSpPr>
        <p:spPr>
          <a:xfrm>
            <a:off x="6446520" y="2514600"/>
            <a:ext cx="3657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6949440" y="2103120"/>
            <a:ext cx="1508760" cy="804672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영수증 검증</a:t>
            </a:r>
            <a:endParaRPr lang="en-US" sz="1280" dirty="0"/>
          </a:p>
        </p:txBody>
      </p:sp>
      <p:sp>
        <p:nvSpPr>
          <p:cNvPr id="12" name="Shape 10"/>
          <p:cNvSpPr/>
          <p:nvPr/>
        </p:nvSpPr>
        <p:spPr>
          <a:xfrm>
            <a:off x="8458200" y="2514600"/>
            <a:ext cx="3657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8961120" y="2103120"/>
            <a:ext cx="1508760" cy="804672"/>
          </a:xfrm>
          <a:prstGeom prst="rect">
            <a:avLst/>
          </a:prstGeom>
          <a:solidFill>
            <a:srgbClr val="ECFDF3"/>
          </a:solidFill>
          <a:ln w="12700">
            <a:solidFill>
              <a:srgbClr val="ECFDF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6A3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메뉴 DB 업데이트</a:t>
            </a:r>
            <a:endParaRPr lang="en-US" sz="1280" dirty="0"/>
          </a:p>
        </p:txBody>
      </p:sp>
      <p:sp>
        <p:nvSpPr>
          <p:cNvPr id="14" name="Text 12"/>
          <p:cNvSpPr/>
          <p:nvPr/>
        </p:nvSpPr>
        <p:spPr>
          <a:xfrm>
            <a:off x="914400" y="3977640"/>
            <a:ext cx="214884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상점 카드 예시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4572000"/>
            <a:ext cx="47548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○○분식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최근 메뉴 확인: 2026.09.14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일반김밥 3,500 · 참치김밥 4,500 · 떡볶이 5,000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가격/판매 여부는 현장에서 달라질 수 있음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217920" y="4572000"/>
            <a:ext cx="4480560" cy="114300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차별화 효과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상점도 주문할수록 PLAI 안에서 점점 “주문 가능한 상점”이 된다.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브랜드 옵션 템플릿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프랜차이즈는 템플릿, 동네가게는 현장 확인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85800" y="1097280"/>
            <a:ext cx="107899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서브웨이·피자·커피·햄버거처럼 옵션 구조가 복잡한 브랜드는 미리 주문 템플릿을 만든다. 동네가게는 메뉴판 사진과 기사 확인으로 보완한다.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868680" y="1874520"/>
            <a:ext cx="2011680" cy="50292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샌드위치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7280" y="2578608"/>
            <a:ext cx="1554480" cy="1691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크기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빵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치즈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야채 제외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세트 여부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337560" y="1874520"/>
            <a:ext cx="2011680" cy="502920"/>
          </a:xfrm>
          <a:prstGeom prst="rect">
            <a:avLst/>
          </a:prstGeom>
          <a:solidFill>
            <a:srgbClr val="FFF1F2"/>
          </a:solidFill>
          <a:ln w="12700">
            <a:solidFill>
              <a:srgbClr val="FFF1F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11D4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피자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566160" y="2578608"/>
            <a:ext cx="1554480" cy="1691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사이즈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도우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토핑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엣지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반반 여부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806440" y="1874520"/>
            <a:ext cx="2011680" cy="50292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커피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035040" y="2578608"/>
            <a:ext cx="1554480" cy="1691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HOT/ICE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사이즈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샷 추가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시럽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우유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디카페인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75320" y="1874520"/>
            <a:ext cx="2011680" cy="502920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햄버거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503920" y="2578608"/>
            <a:ext cx="1554480" cy="1691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단품/세트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사이드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음료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사이즈업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재료 제외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51560" y="5120640"/>
            <a:ext cx="1188720" cy="38404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Fallback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514600" y="5074920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옵션/가격/재고가 불확실하면 “확인 후 승인”으로 전환한다. AI가 확정할 수 없는 주문을 억지로 확정하지 않는 것이 신뢰의 핵심이다.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수익·보상 모델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수수료만이 아니라 데이터와 품질 보상까지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822960" y="1508760"/>
            <a:ext cx="2057400" cy="53035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입점매장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960120" y="2240280"/>
            <a:ext cx="178308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주문 수수료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광고/우선노출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정산 서비스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337560" y="1508760"/>
            <a:ext cx="2057400" cy="530352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대신구매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474720" y="2240280"/>
            <a:ext cx="178308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대신구매 수수료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영수증 정산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프리미엄 심부름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852160" y="1508760"/>
            <a:ext cx="2057400" cy="530352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배달자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89320" y="2240280"/>
            <a:ext cx="178308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배달비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Point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우수등급 보상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8366760" y="1508760"/>
            <a:ext cx="2057400" cy="530352"/>
          </a:xfrm>
          <a:prstGeom prst="rect">
            <a:avLst/>
          </a:prstGeom>
          <a:solidFill>
            <a:srgbClr val="ECFDF3"/>
          </a:solidFill>
          <a:ln w="12700">
            <a:solidFill>
              <a:srgbClr val="ECFD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6A3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0" y="2240280"/>
            <a:ext cx="178308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묶음할인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포인트 적립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재주문 혜택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868680" y="4297680"/>
            <a:ext cx="1060704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주문이 누적되면 상점주에게 “PLAI를 통해 발생한 수요”를 보여주고 무료 입점을 유도한다. 즉, 배달 시스템 자체가 가맹점 모집 도구가 된다.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5257800"/>
            <a:ext cx="201168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입점 유도 메시지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20440" y="5074920"/>
            <a:ext cx="69494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5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“이번 달 PLAI를 통해 12건의 구매 요청이 발생했습니다. 입점하면 주문 자동접수와 검색 우선노출이 가능합니다.”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안전장치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개방형 배달망에는 신뢰·정산·분쟁 처리가 필수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1097280" y="1417320"/>
            <a:ext cx="2011680" cy="45720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본인인증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429000" y="1463040"/>
            <a:ext cx="7132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휴대폰/실명/계좌/이동수단 확인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1097280" y="2203704"/>
            <a:ext cx="2011680" cy="45720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권한등급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29000" y="2249424"/>
            <a:ext cx="7132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신규는 근거리·소액부터 시작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097280" y="2990088"/>
            <a:ext cx="2011680" cy="45720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영수증 검증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429000" y="3035808"/>
            <a:ext cx="7132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구매는 영수증 촬영과 AI 금액 확인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1097280" y="3776472"/>
            <a:ext cx="2011680" cy="45720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임시승인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429000" y="3822192"/>
            <a:ext cx="7132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예상금액보다 높은 한도 승인 후 실제금액 정산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097280" y="4562856"/>
            <a:ext cx="2011680" cy="45720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분쟁관리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29000" y="4608576"/>
            <a:ext cx="71323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미배달·오구매·파손·지연 책임 흐름 기록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1234440" y="5669280"/>
            <a:ext cx="1051560" cy="384048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원칙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514600" y="5687568"/>
            <a:ext cx="75895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누구나 참여 가능하되, AI 신뢰점수에 따라 배정 범위를 자동 제한한다.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개발 구조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기존 PLAIMALL 위에 배달 모듈을 추가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31520" y="1417320"/>
            <a:ext cx="1920240" cy="82296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앱/웹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사와줘 주문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731520" y="2743200"/>
            <a:ext cx="1920240" cy="82296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가맹점/상점 화면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접수·준비·직접배달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31520" y="4069080"/>
            <a:ext cx="1920240" cy="822960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배달자 앱/웹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콜 수락·픽업·완료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3657600" y="1965960"/>
            <a:ext cx="1920240" cy="82296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Delivery API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9360" y="1965960"/>
            <a:ext cx="2194560" cy="82296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Engine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검색·배차·가격·묶음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098280" y="1965960"/>
            <a:ext cx="2194560" cy="822960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Navi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경로·마지막 300m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697480" y="1828800"/>
            <a:ext cx="822960" cy="54864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2697480" y="3154680"/>
            <a:ext cx="822960" cy="-77724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2697480" y="4480560"/>
            <a:ext cx="822960" cy="-210312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5596128" y="2377440"/>
            <a:ext cx="603504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8549640" y="2377440"/>
            <a:ext cx="429768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2926080" y="5074920"/>
            <a:ext cx="7680960" cy="566928"/>
          </a:xfrm>
          <a:prstGeom prst="rect">
            <a:avLst/>
          </a:prstGeom>
          <a:solidFill>
            <a:srgbClr val="EEF2F7"/>
          </a:solidFill>
          <a:ln w="12700">
            <a:solidFill>
              <a:srgbClr val="EEF2F7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DB/MongoDB: orders · deliveryTasks · riders · deliveryEvents · storePlaceCache · receipts · disputes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단계별 MVP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처음부터 배민 전체를 만들지 말고, 검증 가능한 순서로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40080" y="1234440"/>
            <a:ext cx="1645920" cy="438912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1단계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874520"/>
            <a:ext cx="155448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입점매장 배달모드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상점 직접배달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 상태/수수료</a:t>
            </a:r>
            <a:endParaRPr lang="en-US" sz="1220" dirty="0"/>
          </a:p>
        </p:txBody>
      </p:sp>
      <p:sp>
        <p:nvSpPr>
          <p:cNvPr id="6" name="Shape 4"/>
          <p:cNvSpPr/>
          <p:nvPr/>
        </p:nvSpPr>
        <p:spPr>
          <a:xfrm>
            <a:off x="2743200" y="228600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7" name="Text 5"/>
          <p:cNvSpPr/>
          <p:nvPr/>
        </p:nvSpPr>
        <p:spPr>
          <a:xfrm>
            <a:off x="2926080" y="1234440"/>
            <a:ext cx="1645920" cy="438912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2단계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971800" y="1874520"/>
            <a:ext cx="155448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등록 배달자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콜 수락/완료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정산/신뢰점수</a:t>
            </a:r>
            <a:endParaRPr lang="en-US" sz="1220" dirty="0"/>
          </a:p>
        </p:txBody>
      </p:sp>
      <p:sp>
        <p:nvSpPr>
          <p:cNvPr id="9" name="Shape 7"/>
          <p:cNvSpPr/>
          <p:nvPr/>
        </p:nvSpPr>
        <p:spPr>
          <a:xfrm>
            <a:off x="5029200" y="228600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5212080" y="1234440"/>
            <a:ext cx="1645920" cy="438912"/>
          </a:xfrm>
          <a:prstGeom prst="rect">
            <a:avLst/>
          </a:prstGeom>
          <a:solidFill>
            <a:srgbClr val="F3E8FF"/>
          </a:solidFill>
          <a:ln w="12700">
            <a:solidFill>
              <a:srgbClr val="F3E8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3단계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257800" y="1874520"/>
            <a:ext cx="155448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사와줘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비입점 대신구매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영수증 정산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7315200" y="228600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7498080" y="1234440"/>
            <a:ext cx="1645920" cy="438912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4단계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543800" y="1874520"/>
            <a:ext cx="155448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Navi 연동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위치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300m</a:t>
            </a:r>
            <a:endParaRPr lang="en-US" sz="1220" dirty="0"/>
          </a:p>
        </p:txBody>
      </p:sp>
      <p:sp>
        <p:nvSpPr>
          <p:cNvPr id="15" name="Shape 13"/>
          <p:cNvSpPr/>
          <p:nvPr/>
        </p:nvSpPr>
        <p:spPr>
          <a:xfrm>
            <a:off x="9601200" y="2286000"/>
            <a:ext cx="137160" cy="0"/>
          </a:xfrm>
          <a:prstGeom prst="line">
            <a:avLst/>
          </a:prstGeom>
          <a:noFill/>
          <a:ln w="19050">
            <a:solidFill>
              <a:srgbClr val="CAD5E1"/>
            </a:solidFill>
            <a:prstDash val="solid"/>
            <a:headEnd type="none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9784080" y="1234440"/>
            <a:ext cx="1645920" cy="438912"/>
          </a:xfrm>
          <a:prstGeom prst="rect">
            <a:avLst/>
          </a:prstGeom>
          <a:solidFill>
            <a:srgbClr val="ECFDF3"/>
          </a:solidFill>
          <a:ln w="12700">
            <a:solidFill>
              <a:srgbClr val="ECFDF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5단계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829800" y="1874520"/>
            <a:ext cx="155448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묶음배달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경로공유 배달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수요예측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822960" y="4937760"/>
            <a:ext cx="106070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검토 포인트: 1단계는 기존 PLAIMALL 주문/상점 구조를 활용해 빠르게 붙이고, 3단계부터 후발주자 차별화인 AI 대신구매를 전면에 내세운다.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Codex 작업 범위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지시서는 “기존 기능 유지 + 모듈 추가”로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85800" y="1097280"/>
            <a:ext cx="106984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아래 기준으로 Codex에게 지시하면 기존 배송/주문 기능을 불필요하게 뜯지 않고 배달 모듈을 붙이기 좋다.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868680" y="1874520"/>
            <a:ext cx="3063240" cy="45720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검색/주문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960120" y="2441448"/>
            <a:ext cx="28346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사와줘 입력창, 입점/비입점 구분, 메뉴/옵션 슬롯 질문, 예상금액 안내</a:t>
            </a:r>
            <a:endParaRPr lang="en-US" sz="1280" dirty="0"/>
          </a:p>
        </p:txBody>
      </p:sp>
      <p:sp>
        <p:nvSpPr>
          <p:cNvPr id="7" name="Text 5"/>
          <p:cNvSpPr/>
          <p:nvPr/>
        </p:nvSpPr>
        <p:spPr>
          <a:xfrm>
            <a:off x="4572000" y="1874520"/>
            <a:ext cx="3063240" cy="45720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 태스크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4663440" y="2441448"/>
            <a:ext cx="28346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deliveryTasks 모델, 상태 흐름, 배달자 배정/수락</a:t>
            </a:r>
            <a:endParaRPr lang="en-US" sz="1280" dirty="0"/>
          </a:p>
        </p:txBody>
      </p:sp>
      <p:sp>
        <p:nvSpPr>
          <p:cNvPr id="9" name="Text 7"/>
          <p:cNvSpPr/>
          <p:nvPr/>
        </p:nvSpPr>
        <p:spPr>
          <a:xfrm>
            <a:off x="8275320" y="1874520"/>
            <a:ext cx="3063240" cy="45720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배달자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366760" y="2441448"/>
            <a:ext cx="28346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라이더/상점직접/일반회원/AI Shopper 역할 구분</a:t>
            </a:r>
            <a:endParaRPr lang="en-US" sz="1280" dirty="0"/>
          </a:p>
        </p:txBody>
      </p:sp>
      <p:sp>
        <p:nvSpPr>
          <p:cNvPr id="11" name="Text 9"/>
          <p:cNvSpPr/>
          <p:nvPr/>
        </p:nvSpPr>
        <p:spPr>
          <a:xfrm>
            <a:off x="2651760" y="3886200"/>
            <a:ext cx="3063240" cy="45720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F766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정산/보안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2743200" y="4453128"/>
            <a:ext cx="28346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임시승인, 영수증, 포인트, 신뢰점수, 분쟁 로그</a:t>
            </a:r>
            <a:endParaRPr lang="en-US" sz="1280" dirty="0"/>
          </a:p>
        </p:txBody>
      </p:sp>
      <p:sp>
        <p:nvSpPr>
          <p:cNvPr id="13" name="Text 11"/>
          <p:cNvSpPr/>
          <p:nvPr/>
        </p:nvSpPr>
        <p:spPr>
          <a:xfrm>
            <a:off x="6355080" y="3886200"/>
            <a:ext cx="3063240" cy="45720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D4E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네비 연동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446520" y="4453128"/>
            <a:ext cx="28346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PLAI Navi 호출, 픽업/도착 경로, 위치 이벤트 저장</a:t>
            </a:r>
            <a:endParaRPr lang="en-US" sz="12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56032"/>
            <a:ext cx="2194560" cy="292608"/>
          </a:xfrm>
          <a:prstGeom prst="rect">
            <a:avLst/>
          </a:prstGeom>
          <a:solidFill>
            <a:srgbClr val="EAF3FF"/>
          </a:solidFill>
          <a:ln>
            <a:solidFill>
              <a:srgbClr val="EAF3FF"/>
            </a:solidFill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4ED8"/>
                </a:solidFill>
              </a:rPr>
              <a:t>회의 결정사항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2880360" y="265176"/>
            <a:ext cx="8732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검토에서 정해야 할 것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914400" y="1097280"/>
            <a:ext cx="2834640" cy="41148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1. 서비스명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3977640" y="1124712"/>
            <a:ext cx="694944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사와줘 / PLAI Runner / PLAI AI Delivery 중 표시명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1847088"/>
            <a:ext cx="2834640" cy="41148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 첫 지역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3977640" y="1874520"/>
            <a:ext cx="694944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의정부 어느 구역부터 파일럿할지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2596896"/>
            <a:ext cx="2834640" cy="41148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 배달자 개방 수준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977640" y="2624328"/>
            <a:ext cx="694944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일반회원 즉시 허용 vs 인증 후 제한 허용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3346704"/>
            <a:ext cx="2834640" cy="41148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 비입점 구매 범위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977640" y="3374136"/>
            <a:ext cx="694944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음식만 먼저 vs 생활용품까지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14400" y="4096512"/>
            <a:ext cx="2834640" cy="411480"/>
          </a:xfrm>
          <a:prstGeom prst="rect">
            <a:avLst/>
          </a:prstGeom>
          <a:solidFill>
            <a:srgbClr val="EAF3FF"/>
          </a:solidFill>
          <a:ln w="12700">
            <a:solidFill>
              <a:srgbClr val="EAF3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 결제 방식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977640" y="4123944"/>
            <a:ext cx="694944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예상금액 임시승인·실제금액 정산 정책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14400" y="4846320"/>
            <a:ext cx="2834640" cy="411480"/>
          </a:xfrm>
          <a:prstGeom prst="rect">
            <a:avLst/>
          </a:prstGeom>
          <a:solidFill>
            <a:srgbClr val="E7F8F5"/>
          </a:solidFill>
          <a:ln w="12700">
            <a:solidFill>
              <a:srgbClr val="E7F8F5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 MVP 범위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977640" y="4873752"/>
            <a:ext cx="694944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1단계 상점 직접배달부터 바로 개발 여부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965960" y="5833872"/>
            <a:ext cx="150876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권장 결론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749040" y="5779008"/>
            <a:ext cx="68580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2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MVP는 “입점매장 배달모드 + 상점 직접배달 + 배달자 등록”부터 붙이고, 곧바로 “AI 사와줘”를 핵심 차별화 기능으로 확장한다.</a:t>
            </a:r>
            <a:endParaRPr lang="en-US" sz="14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11712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48094"/>
                </a:solidFill>
                <a:latin typeface="Malgun Gothic"/>
                <a:ea typeface="Malgun Gothic"/>
                <a:cs typeface="Malgun Gothic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PLAI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PLAI AI 배달 시스템 기획안</dc:title>
  <dc:subject>PLAI AI Delivery concept deck</dc:subject>
  <dc:creator>OpenAI</dc:creator>
  <cp:lastModifiedBy>OpenAI</cp:lastModifiedBy>
  <cp:revision>1</cp:revision>
  <dcterms:created xsi:type="dcterms:W3CDTF">2026-09-14T00:56:19Z</dcterms:created>
  <dcterms:modified xsi:type="dcterms:W3CDTF">2026-09-14T00:56:19Z</dcterms:modified>
</cp:coreProperties>
</file>